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6" r:id="rId10"/>
    <p:sldId id="267" r:id="rId11"/>
    <p:sldId id="258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7.8.2021.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Osnove HTML – 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057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U suradnji s učiteljem Informatike pristupite školskom mrežnom mjestu i uredite jednostavnu mrežnu stranicu. </a:t>
            </a:r>
          </a:p>
          <a:p>
            <a:pPr marL="0" indent="0">
              <a:buNone/>
            </a:pPr>
            <a:r>
              <a:rPr lang="hr-HR" dirty="0" smtClean="0"/>
              <a:t>Istražite mogućnosti HTML jezika.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368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91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HTML jezik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6547"/>
            <a:ext cx="10515600" cy="960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600" b="1" dirty="0" smtClean="0"/>
              <a:t>HTML</a:t>
            </a:r>
            <a:r>
              <a:rPr lang="hr-HR" sz="2600" dirty="0" smtClean="0"/>
              <a:t> ili </a:t>
            </a:r>
            <a:r>
              <a:rPr lang="hr-HR" sz="2600" i="1" dirty="0" smtClean="0"/>
              <a:t>Hyper</a:t>
            </a:r>
            <a:r>
              <a:rPr lang="hr-HR" sz="2600" i="1" dirty="0"/>
              <a:t> </a:t>
            </a:r>
            <a:r>
              <a:rPr lang="hr-HR" sz="2600" i="1" dirty="0" smtClean="0"/>
              <a:t>Text Markup Language </a:t>
            </a:r>
            <a:r>
              <a:rPr lang="hr-HR" sz="2600" dirty="0" smtClean="0"/>
              <a:t>je prezentacijski, opisni jezik namijenjen izradi mrežnih stranica s pomoću HTML oznaka.</a:t>
            </a:r>
          </a:p>
          <a:p>
            <a:pPr marL="0" indent="0">
              <a:buNone/>
            </a:pPr>
            <a:endParaRPr lang="hr-HR" sz="2600" i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 txBox="1">
            <a:spLocks/>
          </p:cNvSpPr>
          <p:nvPr/>
        </p:nvSpPr>
        <p:spPr>
          <a:xfrm>
            <a:off x="838199" y="4607812"/>
            <a:ext cx="10515600" cy="1557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2600" dirty="0" smtClean="0"/>
              <a:t>Mrežni preglednici te oznake tumače i stvaraju prikaz stranice na koji smo naviknuli – upravo je to razlog zašto se prikaz mrežne stranice u mrežnim preglednicima katkad može razlikovati. </a:t>
            </a:r>
            <a:endParaRPr lang="hr-HR" sz="26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1161" y="2883288"/>
            <a:ext cx="12096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HTML oznake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6973390" cy="4351338"/>
          </a:xfrm>
        </p:spPr>
        <p:txBody>
          <a:bodyPr>
            <a:normAutofit/>
          </a:bodyPr>
          <a:lstStyle/>
          <a:p>
            <a:endParaRPr lang="hr-HR" sz="2600" dirty="0" smtClean="0"/>
          </a:p>
          <a:p>
            <a:r>
              <a:rPr lang="hr-HR" sz="2600" b="1" dirty="0" smtClean="0"/>
              <a:t>naredbe</a:t>
            </a:r>
            <a:r>
              <a:rPr lang="hr-HR" sz="2600" dirty="0" smtClean="0"/>
              <a:t> </a:t>
            </a:r>
            <a:r>
              <a:rPr lang="hr-HR" sz="2600" b="1" dirty="0" smtClean="0"/>
              <a:t>mrežnom</a:t>
            </a:r>
            <a:r>
              <a:rPr lang="hr-HR" sz="2600" dirty="0" smtClean="0"/>
              <a:t> </a:t>
            </a:r>
            <a:r>
              <a:rPr lang="hr-HR" sz="2600" b="1" dirty="0" smtClean="0"/>
              <a:t>pregledniku</a:t>
            </a:r>
            <a:r>
              <a:rPr lang="hr-HR" sz="2600" dirty="0" smtClean="0"/>
              <a:t> koje određuju kako će se prikazati sadržaj mrežne stranice</a:t>
            </a:r>
          </a:p>
          <a:p>
            <a:r>
              <a:rPr lang="hr-HR" sz="2600" dirty="0" smtClean="0"/>
              <a:t>navodimo ih unutar znakova </a:t>
            </a:r>
            <a:r>
              <a:rPr lang="hr-HR" sz="2600" b="1" dirty="0" smtClean="0"/>
              <a:t>&lt;</a:t>
            </a:r>
            <a:r>
              <a:rPr lang="hr-HR" sz="2600" dirty="0" smtClean="0"/>
              <a:t> i </a:t>
            </a:r>
            <a:r>
              <a:rPr lang="hr-HR" sz="2600" b="1" dirty="0" smtClean="0"/>
              <a:t>&gt;</a:t>
            </a:r>
            <a:r>
              <a:rPr lang="hr-HR" sz="2600" dirty="0" smtClean="0"/>
              <a:t>, npr. &lt;html&gt;</a:t>
            </a:r>
          </a:p>
          <a:p>
            <a:r>
              <a:rPr lang="hr-HR" sz="2600" dirty="0" smtClean="0"/>
              <a:t>oznake najčešće dolaze u parovima – </a:t>
            </a:r>
            <a:r>
              <a:rPr lang="hr-HR" sz="2600" b="1" dirty="0" smtClean="0"/>
              <a:t>početna</a:t>
            </a:r>
            <a:r>
              <a:rPr lang="hr-HR" sz="2600" dirty="0" smtClean="0"/>
              <a:t> i </a:t>
            </a:r>
            <a:r>
              <a:rPr lang="hr-HR" sz="2600" b="1" dirty="0" smtClean="0"/>
              <a:t>završna</a:t>
            </a:r>
            <a:r>
              <a:rPr lang="hr-HR" sz="2600" dirty="0" smtClean="0"/>
              <a:t> </a:t>
            </a:r>
            <a:r>
              <a:rPr lang="hr-HR" sz="2600" b="1" dirty="0" smtClean="0"/>
              <a:t>oznaka</a:t>
            </a:r>
          </a:p>
          <a:p>
            <a:r>
              <a:rPr lang="hr-HR" sz="2600" dirty="0" smtClean="0"/>
              <a:t>završnu oznaku prepoznajemo po znaku -  </a:t>
            </a:r>
            <a:r>
              <a:rPr lang="hr-HR" sz="2600" b="1" dirty="0" smtClean="0"/>
              <a:t>kosa</a:t>
            </a:r>
            <a:r>
              <a:rPr lang="hr-HR" sz="2600" dirty="0" smtClean="0"/>
              <a:t> </a:t>
            </a:r>
            <a:r>
              <a:rPr lang="hr-HR" sz="2600" b="1" dirty="0" smtClean="0"/>
              <a:t>crta</a:t>
            </a:r>
            <a:r>
              <a:rPr lang="hr-HR" sz="2600" dirty="0" smtClean="0"/>
              <a:t>, npr. &lt;/html&gt;</a:t>
            </a:r>
          </a:p>
          <a:p>
            <a:r>
              <a:rPr lang="hr-HR" sz="2600" dirty="0" smtClean="0"/>
              <a:t>neke oznake imaju samo početnu oznaku, npr. &lt;img</a:t>
            </a:r>
            <a:r>
              <a:rPr lang="hr-HR" sz="2600" dirty="0"/>
              <a:t>&gt;</a:t>
            </a:r>
          </a:p>
        </p:txBody>
      </p:sp>
      <p:grpSp>
        <p:nvGrpSpPr>
          <p:cNvPr id="11" name="Grupa 10"/>
          <p:cNvGrpSpPr/>
          <p:nvPr/>
        </p:nvGrpSpPr>
        <p:grpSpPr>
          <a:xfrm>
            <a:off x="8721007" y="2282849"/>
            <a:ext cx="2875284" cy="3011718"/>
            <a:chOff x="8773258" y="2371365"/>
            <a:chExt cx="2875284" cy="3011718"/>
          </a:xfrm>
        </p:grpSpPr>
        <p:sp>
          <p:nvSpPr>
            <p:cNvPr id="4" name="Pravokutnik 3"/>
            <p:cNvSpPr/>
            <p:nvPr/>
          </p:nvSpPr>
          <p:spPr>
            <a:xfrm rot="1194806">
              <a:off x="8773258" y="2896132"/>
              <a:ext cx="121847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&lt;html&gt;</a:t>
              </a:r>
              <a:endParaRPr lang="hr-H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5" name="Pravokutnik 4"/>
            <p:cNvSpPr/>
            <p:nvPr/>
          </p:nvSpPr>
          <p:spPr>
            <a:xfrm>
              <a:off x="9842385" y="4859863"/>
              <a:ext cx="108074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&lt;img&gt;</a:t>
              </a:r>
              <a:endParaRPr lang="hr-H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8" name="Pravokutnik 7"/>
            <p:cNvSpPr/>
            <p:nvPr/>
          </p:nvSpPr>
          <p:spPr>
            <a:xfrm rot="1435110">
              <a:off x="10377039" y="3389238"/>
              <a:ext cx="1271503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&lt;head&gt;</a:t>
              </a:r>
              <a:endParaRPr lang="hr-H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9" name="Pravokutnik 8"/>
            <p:cNvSpPr/>
            <p:nvPr/>
          </p:nvSpPr>
          <p:spPr>
            <a:xfrm rot="19620891">
              <a:off x="8956065" y="4024950"/>
              <a:ext cx="1271503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&lt;head&gt;</a:t>
              </a:r>
              <a:endParaRPr lang="hr-H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10" name="Pravokutnik 9"/>
            <p:cNvSpPr/>
            <p:nvPr/>
          </p:nvSpPr>
          <p:spPr>
            <a:xfrm rot="20312222">
              <a:off x="10232215" y="2371365"/>
              <a:ext cx="1357936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dirty="0" smtClean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&lt;/html&gt;</a:t>
              </a:r>
              <a:endParaRPr lang="hr-H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158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Struktura HTML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8"/>
            <a:ext cx="8632372" cy="3938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HTML dokument započinje oznakom &lt;HTML&gt; i u osnovi je podijeljen na dva dijela ili bloka:</a:t>
            </a:r>
          </a:p>
          <a:p>
            <a:pPr marL="0" indent="0">
              <a:buNone/>
            </a:pPr>
            <a:endParaRPr lang="hr-HR" sz="2600" dirty="0" smtClean="0"/>
          </a:p>
          <a:p>
            <a:r>
              <a:rPr lang="hr-HR" sz="2600" b="1" dirty="0" smtClean="0"/>
              <a:t>zaglavlje</a:t>
            </a:r>
            <a:r>
              <a:rPr lang="hr-HR" sz="2600" dirty="0" smtClean="0"/>
              <a:t> – označeno je oznakom &lt;HEAD&gt; i sadržava informacije o naslovu stranice te o osnovnim obilježjima stranice</a:t>
            </a:r>
          </a:p>
          <a:p>
            <a:endParaRPr lang="hr-HR" sz="2600" dirty="0"/>
          </a:p>
          <a:p>
            <a:r>
              <a:rPr lang="hr-HR" sz="2600" b="1" dirty="0" smtClean="0"/>
              <a:t>tijelo</a:t>
            </a:r>
            <a:r>
              <a:rPr lang="hr-HR" sz="2600" dirty="0" smtClean="0"/>
              <a:t> </a:t>
            </a:r>
            <a:r>
              <a:rPr lang="hr-HR" sz="2600" b="1" dirty="0" smtClean="0"/>
              <a:t>stranice</a:t>
            </a:r>
            <a:r>
              <a:rPr lang="hr-HR" sz="2600" dirty="0" smtClean="0"/>
              <a:t>– označeno je oznakom &lt;BODY&gt; - sadržaj stranice prikazan u mrežnom pregledniku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5173" y="2771925"/>
            <a:ext cx="2872877" cy="305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6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Načini izrade HTML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815" y="1560788"/>
            <a:ext cx="11467013" cy="28544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600" dirty="0" smtClean="0"/>
              <a:t>Mrežnu stranicu možemo izraditi koristeći:</a:t>
            </a:r>
          </a:p>
          <a:p>
            <a:pPr marL="0" indent="0">
              <a:buNone/>
            </a:pPr>
            <a:endParaRPr lang="hr-HR" sz="2600" dirty="0"/>
          </a:p>
          <a:p>
            <a:r>
              <a:rPr lang="hr-HR" sz="2600" b="1" dirty="0" smtClean="0"/>
              <a:t>vizualne HTML uređivače</a:t>
            </a:r>
            <a:r>
              <a:rPr lang="hr-HR" sz="2600" dirty="0" smtClean="0"/>
              <a:t> – u svakom trenutku pokazuju kako će mrežna stranica izgledati u mrežnom pregledniku (WYSIWYG – What You See Is What You Get). To su uređivači poput programa: </a:t>
            </a:r>
            <a:r>
              <a:rPr lang="hr-HR" sz="2600" b="1" dirty="0" smtClean="0"/>
              <a:t>CARNet CMS</a:t>
            </a:r>
            <a:r>
              <a:rPr lang="hr-HR" sz="2600" dirty="0" smtClean="0"/>
              <a:t>,</a:t>
            </a:r>
            <a:r>
              <a:rPr lang="hr-HR" sz="2600" b="1" dirty="0" smtClean="0"/>
              <a:t> Microsoft Sway </a:t>
            </a:r>
            <a:r>
              <a:rPr lang="hr-HR" sz="2600" dirty="0" smtClean="0"/>
              <a:t>ili </a:t>
            </a:r>
            <a:r>
              <a:rPr lang="hr-HR" sz="2600" b="1" dirty="0" smtClean="0"/>
              <a:t>Adobe  Dreamweaver</a:t>
            </a:r>
            <a:r>
              <a:rPr lang="hr-HR" sz="2600" dirty="0" smtClean="0"/>
              <a:t>. </a:t>
            </a:r>
          </a:p>
          <a:p>
            <a:endParaRPr lang="hr-HR" sz="2600" dirty="0"/>
          </a:p>
          <a:p>
            <a:r>
              <a:rPr lang="hr-HR" sz="2600" b="1" dirty="0" smtClean="0"/>
              <a:t>upisivanjem naredbi </a:t>
            </a:r>
            <a:r>
              <a:rPr lang="hr-HR" sz="2600" dirty="0" smtClean="0"/>
              <a:t>HTML jezika u tekstualnom uređivaču poput </a:t>
            </a:r>
            <a:r>
              <a:rPr lang="hr-HR" sz="2600" b="1" dirty="0" smtClean="0"/>
              <a:t>Bloka za pisanje</a:t>
            </a:r>
            <a:r>
              <a:rPr lang="hr-HR" sz="2600" dirty="0"/>
              <a:t> </a:t>
            </a:r>
            <a:r>
              <a:rPr lang="hr-HR" sz="2600" dirty="0" smtClean="0"/>
              <a:t> - pregled mrežne stranice u obliku HTML kôda.</a:t>
            </a:r>
            <a:endParaRPr lang="hr-HR" sz="2600" b="1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097" y="4517465"/>
            <a:ext cx="55530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8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Osnovne HTML oznake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141787"/>
              </p:ext>
            </p:extLst>
          </p:nvPr>
        </p:nvGraphicFramePr>
        <p:xfrm>
          <a:off x="1011645" y="2248017"/>
          <a:ext cx="10168708" cy="33017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801842">
                  <a:extLst>
                    <a:ext uri="{9D8B030D-6E8A-4147-A177-3AD203B41FA5}">
                      <a16:colId xmlns:a16="http://schemas.microsoft.com/office/drawing/2014/main" val="3716574621"/>
                    </a:ext>
                  </a:extLst>
                </a:gridCol>
                <a:gridCol w="7366866">
                  <a:extLst>
                    <a:ext uri="{9D8B030D-6E8A-4147-A177-3AD203B41FA5}">
                      <a16:colId xmlns:a16="http://schemas.microsoft.com/office/drawing/2014/main" val="178341398"/>
                    </a:ext>
                  </a:extLst>
                </a:gridCol>
              </a:tblGrid>
              <a:tr h="520136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OZNAKA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OPIS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054879"/>
                  </a:ext>
                </a:extLst>
              </a:tr>
              <a:tr h="520136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&lt;html&gt; … &lt;/html&gt;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Oznaka</a:t>
                      </a:r>
                      <a:r>
                        <a:rPr lang="hr-HR" sz="2000" baseline="0" dirty="0" smtClean="0"/>
                        <a:t> za početak i završetak HTML dokumenta.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243761"/>
                  </a:ext>
                </a:extLst>
              </a:tr>
              <a:tr h="520136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&lt;head&gt; … &lt;/head&gt;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Oznaka zaglavlja mrežne stranice.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443650"/>
                  </a:ext>
                </a:extLst>
              </a:tr>
              <a:tr h="520136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&lt;meta&gt;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Definiranje obilježja mrežne stranice.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931866"/>
                  </a:ext>
                </a:extLst>
              </a:tr>
              <a:tr h="520136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&lt;title&gt;</a:t>
                      </a:r>
                      <a:r>
                        <a:rPr lang="hr-HR" sz="2000" baseline="0" dirty="0" smtClean="0"/>
                        <a:t> … &lt;/title&gt;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Unutar ove</a:t>
                      </a:r>
                      <a:r>
                        <a:rPr lang="hr-HR" sz="2000" baseline="0" dirty="0" smtClean="0"/>
                        <a:t> oznake upisuje se naslov mrežne stranice.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014934"/>
                  </a:ext>
                </a:extLst>
              </a:tr>
              <a:tr h="520136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&lt;body&gt; … &lt;/body&gt;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Oznaka tijela stranice – unutar ove oznake nalazi se sav sadržaj stranice.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913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66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Oznake i atributi HTML jezika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303157"/>
              </p:ext>
            </p:extLst>
          </p:nvPr>
        </p:nvGraphicFramePr>
        <p:xfrm>
          <a:off x="1240244" y="2645232"/>
          <a:ext cx="9711510" cy="331905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83247">
                  <a:extLst>
                    <a:ext uri="{9D8B030D-6E8A-4147-A177-3AD203B41FA5}">
                      <a16:colId xmlns:a16="http://schemas.microsoft.com/office/drawing/2014/main" val="329683294"/>
                    </a:ext>
                  </a:extLst>
                </a:gridCol>
                <a:gridCol w="3289317">
                  <a:extLst>
                    <a:ext uri="{9D8B030D-6E8A-4147-A177-3AD203B41FA5}">
                      <a16:colId xmlns:a16="http://schemas.microsoft.com/office/drawing/2014/main" val="1256760675"/>
                    </a:ext>
                  </a:extLst>
                </a:gridCol>
                <a:gridCol w="4038946">
                  <a:extLst>
                    <a:ext uri="{9D8B030D-6E8A-4147-A177-3AD203B41FA5}">
                      <a16:colId xmlns:a16="http://schemas.microsoft.com/office/drawing/2014/main" val="29881524"/>
                    </a:ext>
                  </a:extLst>
                </a:gridCol>
              </a:tblGrid>
              <a:tr h="523602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HTML OZNAKA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ATRIBUTI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OPIS</a:t>
                      </a:r>
                      <a:endParaRPr lang="hr-H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3453847"/>
                  </a:ext>
                </a:extLst>
              </a:tr>
              <a:tr h="523602">
                <a:tc rowSpan="5">
                  <a:txBody>
                    <a:bodyPr/>
                    <a:lstStyle/>
                    <a:p>
                      <a:endParaRPr lang="hr-HR" sz="2000" dirty="0" smtClean="0"/>
                    </a:p>
                    <a:p>
                      <a:endParaRPr lang="hr-HR" sz="2000" dirty="0" smtClean="0"/>
                    </a:p>
                    <a:p>
                      <a:pPr algn="ctr"/>
                      <a:r>
                        <a:rPr lang="hr-HR" sz="2000" dirty="0" smtClean="0"/>
                        <a:t>&lt;p&gt; … &lt;/p&gt;</a:t>
                      </a:r>
                      <a:endParaRPr lang="hr-HR" sz="2000" baseline="0" dirty="0" smtClean="0"/>
                    </a:p>
                    <a:p>
                      <a:pPr algn="ctr"/>
                      <a:r>
                        <a:rPr lang="hr-HR" sz="2000" baseline="0" dirty="0" smtClean="0"/>
                        <a:t>oznaka odlomka</a:t>
                      </a:r>
                      <a:endParaRPr lang="hr-HR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…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između početne i završne oznake nalazi se sadržaj</a:t>
                      </a:r>
                      <a:r>
                        <a:rPr lang="hr-HR" sz="2000" baseline="0" dirty="0" smtClean="0"/>
                        <a:t> odlomka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737106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align</a:t>
                      </a:r>
                      <a:r>
                        <a:rPr lang="hr-HR" sz="2000" baseline="0" dirty="0" smtClean="0"/>
                        <a:t> =‘’left”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lijevo poravnanje</a:t>
                      </a:r>
                      <a:r>
                        <a:rPr lang="hr-HR" sz="2000" baseline="0" dirty="0" smtClean="0"/>
                        <a:t> odlomka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0235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align</a:t>
                      </a:r>
                      <a:r>
                        <a:rPr lang="hr-HR" sz="2000" baseline="0" dirty="0" smtClean="0"/>
                        <a:t> = ‘’center’’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središnje</a:t>
                      </a:r>
                      <a:r>
                        <a:rPr lang="hr-HR" sz="2000" baseline="0" dirty="0" smtClean="0"/>
                        <a:t> poravnanje odlomka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2688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/>
                        <a:t>align</a:t>
                      </a:r>
                      <a:r>
                        <a:rPr lang="hr-HR" sz="2000" baseline="0" dirty="0" smtClean="0"/>
                        <a:t> =‘’right”</a:t>
                      </a:r>
                      <a:endParaRPr lang="hr-HR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desno poravnanje odlomka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4518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align</a:t>
                      </a:r>
                      <a:r>
                        <a:rPr lang="hr-HR" sz="2000" baseline="0" dirty="0" smtClean="0"/>
                        <a:t> =‘’justify”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obostrano poravnanje odlomka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20857"/>
                  </a:ext>
                </a:extLst>
              </a:tr>
            </a:tbl>
          </a:graphicData>
        </a:graphic>
      </p:graphicFrame>
      <p:sp>
        <p:nvSpPr>
          <p:cNvPr id="6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81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Pojedine HTML oznake sadrže </a:t>
            </a:r>
            <a:r>
              <a:rPr lang="hr-HR" sz="2600" b="1" dirty="0" smtClean="0"/>
              <a:t>atribute</a:t>
            </a:r>
            <a:r>
              <a:rPr lang="hr-HR" sz="2600" dirty="0" smtClean="0"/>
              <a:t> koji dodatno opisuju svojstva oznake. </a:t>
            </a:r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946171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Oznake i atributi HTML jezika</a:t>
            </a:r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106115"/>
              </p:ext>
            </p:extLst>
          </p:nvPr>
        </p:nvGraphicFramePr>
        <p:xfrm>
          <a:off x="1240244" y="2122717"/>
          <a:ext cx="9711510" cy="362385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83247">
                  <a:extLst>
                    <a:ext uri="{9D8B030D-6E8A-4147-A177-3AD203B41FA5}">
                      <a16:colId xmlns:a16="http://schemas.microsoft.com/office/drawing/2014/main" val="329683294"/>
                    </a:ext>
                  </a:extLst>
                </a:gridCol>
                <a:gridCol w="3289317">
                  <a:extLst>
                    <a:ext uri="{9D8B030D-6E8A-4147-A177-3AD203B41FA5}">
                      <a16:colId xmlns:a16="http://schemas.microsoft.com/office/drawing/2014/main" val="1256760675"/>
                    </a:ext>
                  </a:extLst>
                </a:gridCol>
                <a:gridCol w="4038946">
                  <a:extLst>
                    <a:ext uri="{9D8B030D-6E8A-4147-A177-3AD203B41FA5}">
                      <a16:colId xmlns:a16="http://schemas.microsoft.com/office/drawing/2014/main" val="29881524"/>
                    </a:ext>
                  </a:extLst>
                </a:gridCol>
              </a:tblGrid>
              <a:tr h="523602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HTML OZNAKA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ATRIBUTI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OPIS</a:t>
                      </a:r>
                      <a:endParaRPr lang="hr-H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3453847"/>
                  </a:ext>
                </a:extLst>
              </a:tr>
              <a:tr h="523602">
                <a:tc rowSpan="5">
                  <a:txBody>
                    <a:bodyPr/>
                    <a:lstStyle/>
                    <a:p>
                      <a:endParaRPr lang="hr-HR" sz="2000" dirty="0" smtClean="0"/>
                    </a:p>
                    <a:p>
                      <a:endParaRPr lang="hr-HR" sz="2000" dirty="0" smtClean="0"/>
                    </a:p>
                    <a:p>
                      <a:endParaRPr lang="hr-HR" sz="2000" dirty="0" smtClean="0"/>
                    </a:p>
                    <a:p>
                      <a:endParaRPr lang="hr-HR" sz="2000" dirty="0" smtClean="0"/>
                    </a:p>
                    <a:p>
                      <a:pPr algn="ctr"/>
                      <a:r>
                        <a:rPr lang="hr-HR" sz="2000" dirty="0" smtClean="0"/>
                        <a:t>&lt;img&gt;</a:t>
                      </a:r>
                      <a:endParaRPr lang="hr-HR" sz="2000" baseline="0" dirty="0" smtClean="0"/>
                    </a:p>
                    <a:p>
                      <a:pPr algn="ctr"/>
                      <a:r>
                        <a:rPr lang="hr-HR" sz="2000" baseline="0" dirty="0" smtClean="0"/>
                        <a:t>oznaka slike</a:t>
                      </a:r>
                      <a:endParaRPr lang="hr-HR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border = ‘’1’’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debljina obruba</a:t>
                      </a:r>
                      <a:r>
                        <a:rPr lang="hr-HR" sz="2000" baseline="0" dirty="0" smtClean="0"/>
                        <a:t> slike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737106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 dirty="0" smtClean="0"/>
                    </a:p>
                    <a:p>
                      <a:r>
                        <a:rPr lang="hr-HR" sz="2000" dirty="0" smtClean="0"/>
                        <a:t>src = ‘’slika.jpg’’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naziv umetnute slike koja se treba</a:t>
                      </a:r>
                      <a:r>
                        <a:rPr lang="hr-HR" sz="2000" baseline="0" dirty="0" smtClean="0"/>
                        <a:t> nalaziti unutar iste mape kao i stranica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0235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width</a:t>
                      </a:r>
                      <a:r>
                        <a:rPr lang="hr-HR" sz="2000" baseline="0" dirty="0" smtClean="0"/>
                        <a:t> = ‘’200’’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širina slike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2688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/>
                        <a:t>height = ‘’200’’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visina slike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45187"/>
                  </a:ext>
                </a:extLst>
              </a:tr>
              <a:tr h="523602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alt = ‘’…’’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alternativni</a:t>
                      </a:r>
                      <a:r>
                        <a:rPr lang="hr-HR" sz="2000" baseline="0" dirty="0" smtClean="0"/>
                        <a:t> tekst koji opisuje sliku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20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105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Oznake i atributi HTML jezika</a:t>
            </a:r>
            <a:endParaRPr lang="hr-HR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264061"/>
              </p:ext>
            </p:extLst>
          </p:nvPr>
        </p:nvGraphicFramePr>
        <p:xfrm>
          <a:off x="1220651" y="2365586"/>
          <a:ext cx="9750696" cy="257257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250232">
                  <a:extLst>
                    <a:ext uri="{9D8B030D-6E8A-4147-A177-3AD203B41FA5}">
                      <a16:colId xmlns:a16="http://schemas.microsoft.com/office/drawing/2014/main" val="1632507425"/>
                    </a:ext>
                  </a:extLst>
                </a:gridCol>
                <a:gridCol w="3250232">
                  <a:extLst>
                    <a:ext uri="{9D8B030D-6E8A-4147-A177-3AD203B41FA5}">
                      <a16:colId xmlns:a16="http://schemas.microsoft.com/office/drawing/2014/main" val="2858114928"/>
                    </a:ext>
                  </a:extLst>
                </a:gridCol>
                <a:gridCol w="3250232">
                  <a:extLst>
                    <a:ext uri="{9D8B030D-6E8A-4147-A177-3AD203B41FA5}">
                      <a16:colId xmlns:a16="http://schemas.microsoft.com/office/drawing/2014/main" val="85757674"/>
                    </a:ext>
                  </a:extLst>
                </a:gridCol>
              </a:tblGrid>
              <a:tr h="783368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HTML OZNAKA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ATRIBUTI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OPIS</a:t>
                      </a:r>
                      <a:endParaRPr lang="hr-H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8468976"/>
                  </a:ext>
                </a:extLst>
              </a:tr>
              <a:tr h="783368">
                <a:tc rowSpan="2">
                  <a:txBody>
                    <a:bodyPr/>
                    <a:lstStyle/>
                    <a:p>
                      <a:pPr algn="ctr"/>
                      <a:endParaRPr lang="hr-HR" sz="2000" dirty="0" smtClean="0"/>
                    </a:p>
                    <a:p>
                      <a:pPr algn="ctr"/>
                      <a:r>
                        <a:rPr lang="hr-HR" sz="2000" dirty="0" smtClean="0"/>
                        <a:t>&lt;a&gt; … &lt;a&gt;</a:t>
                      </a:r>
                    </a:p>
                    <a:p>
                      <a:pPr algn="ctr"/>
                      <a:r>
                        <a:rPr lang="hr-HR" sz="2000" dirty="0" smtClean="0"/>
                        <a:t>oznaka poveznice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…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između početne i završne oznake nalazi se prikazani dio poveznice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437892"/>
                  </a:ext>
                </a:extLst>
              </a:tr>
              <a:tr h="783368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href = ‘’Stranica.html’’</a:t>
                      </a:r>
                      <a:endParaRPr lang="hr-H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parametrom </a:t>
                      </a:r>
                      <a:r>
                        <a:rPr lang="hr-HR" sz="2000" b="1" dirty="0" smtClean="0"/>
                        <a:t>href </a:t>
                      </a:r>
                      <a:r>
                        <a:rPr lang="hr-HR" sz="2000" b="0" dirty="0" smtClean="0"/>
                        <a:t>naznačuje</a:t>
                      </a:r>
                      <a:r>
                        <a:rPr lang="hr-HR" sz="2000" b="0" baseline="0" dirty="0" smtClean="0"/>
                        <a:t> se naziv povezane stranice</a:t>
                      </a:r>
                      <a:endParaRPr lang="hr-HR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8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106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529</Words>
  <Application>Microsoft Office PowerPoint</Application>
  <PresentationFormat>Široki zaslon</PresentationFormat>
  <Paragraphs>95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Osnove HTML – a </vt:lpstr>
      <vt:lpstr>HTML jezik</vt:lpstr>
      <vt:lpstr>HTML oznake</vt:lpstr>
      <vt:lpstr>Struktura HTML dokumenta</vt:lpstr>
      <vt:lpstr>Načini izrade HTML dokumenta</vt:lpstr>
      <vt:lpstr>Osnovne HTML oznake</vt:lpstr>
      <vt:lpstr>Oznake i atributi HTML jezika</vt:lpstr>
      <vt:lpstr>Oznake i atributi HTML jezika</vt:lpstr>
      <vt:lpstr>Oznake i atributi HTML jezika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24</cp:revision>
  <dcterms:created xsi:type="dcterms:W3CDTF">2021-04-08T02:08:44Z</dcterms:created>
  <dcterms:modified xsi:type="dcterms:W3CDTF">2021-08-08T07:22:29Z</dcterms:modified>
</cp:coreProperties>
</file>